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6" r:id="rId4"/>
    <p:sldId id="294" r:id="rId5"/>
    <p:sldId id="267" r:id="rId6"/>
    <p:sldId id="295" r:id="rId7"/>
    <p:sldId id="270" r:id="rId8"/>
    <p:sldId id="277" r:id="rId9"/>
    <p:sldId id="278" r:id="rId10"/>
    <p:sldId id="279" r:id="rId11"/>
    <p:sldId id="266" r:id="rId12"/>
    <p:sldId id="280" r:id="rId13"/>
    <p:sldId id="281" r:id="rId14"/>
    <p:sldId id="293" r:id="rId15"/>
    <p:sldId id="265" r:id="rId16"/>
    <p:sldId id="262" r:id="rId17"/>
    <p:sldId id="28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>
      <p:cViewPr varScale="1">
        <p:scale>
          <a:sx n="68" d="100"/>
          <a:sy n="68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3449-BB73-4A04-8F09-FAB8431B7104}" type="datetimeFigureOut">
              <a:rPr lang="it-IT" smtClean="0"/>
              <a:t>11/03/2023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BE3B8-5348-4684-9112-0DBF80E91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86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ea typeface="ＭＳ Ｐゴシック" pitchFamily="34" charset="-128"/>
            </a:endParaRPr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33A806-5628-4119-BB9C-1084718142B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>
            <a:extLst>
              <a:ext uri="{FF2B5EF4-FFF2-40B4-BE49-F238E27FC236}">
                <a16:creationId xmlns:a16="http://schemas.microsoft.com/office/drawing/2014/main" id="{750068EC-F721-4AC8-B59C-6304A00AFC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>
            <a:extLst>
              <a:ext uri="{FF2B5EF4-FFF2-40B4-BE49-F238E27FC236}">
                <a16:creationId xmlns:a16="http://schemas.microsoft.com/office/drawing/2014/main" id="{5343031B-4F86-44DE-9081-CB4C092C0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it-IT">
              <a:ea typeface="ＭＳ Ｐゴシック" panose="020B0600070205080204" pitchFamily="34" charset="-128"/>
            </a:endParaRPr>
          </a:p>
        </p:txBody>
      </p:sp>
      <p:sp>
        <p:nvSpPr>
          <p:cNvPr id="66564" name="Segnaposto numero diapositiva 3">
            <a:extLst>
              <a:ext uri="{FF2B5EF4-FFF2-40B4-BE49-F238E27FC236}">
                <a16:creationId xmlns:a16="http://schemas.microsoft.com/office/drawing/2014/main" id="{34464FFE-F3AC-49EB-AB21-7106AA754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1AB7A-825A-4AB4-8FB4-03B3B52BD6C4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9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87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282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14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550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048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2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57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65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27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385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ECCD33-CAFC-490E-B45F-21933DD9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592B-2121-4F21-AD95-A46EFE24B2F9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6EB163-D618-40FC-9284-367942D6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713BC6-2D9B-4118-A832-97DFC0C5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F7E3-22F0-4A45-8A98-3FF011D8D16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2051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0768E3-4653-40BD-B060-2A181FFA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4D2C-45AE-45AD-A724-49EF0C86F4BA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6A4A1C-8AD0-49E1-B8D5-B96B7D86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23CC2-C1BA-4A77-83FE-420B7D63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BD474-B09F-4221-8260-333B09945ED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572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128DF1-5D43-48DB-8917-FD130C71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611D-6FAD-4975-BD74-3947715998FD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F3F846-D267-4BD3-8B9D-E6ED102D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50374F-D37D-4EC8-9E53-3FFAE55B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B89D6-2FBC-4458-8C7C-C41C8C4557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1915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49C4210-7F05-41E3-BCC8-5F5C914A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A01B-A124-491D-A290-B4DB983A8C3D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2E45FDF-C4CD-4114-B950-46F2BF1F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B70860F-38A2-413C-9447-48E6A899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F71C7-0D9F-4F93-8EF6-5810BA9CD4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4051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36461DE-FD93-4A52-9134-BE6C0A7C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4B4A-D85E-472D-A5B0-F35E86293F77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A1F622C9-5909-4974-B78B-8A806B28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9C72B7F1-A52E-49CA-9CD3-1089C130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7D0F-1395-4D27-B111-19020D18BD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1660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023CFD9-8E64-405A-A795-BA915D2D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EDF8-34D0-4F97-ACDD-38474C0A1CCB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3CCAEF0E-43FD-48B1-9F8C-B30E3CB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8BB6C7E-225A-4CE5-885B-9F5FC8AD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BFEB2-062B-4DC1-85F6-431BE5AE3A7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7298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0B112EAF-0056-4E10-9397-A4C0B8DD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A424-D6A5-4D52-8006-84F77C3F5848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D15EB745-3154-4791-A4C4-4CC3153B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2FC7475-493E-4FF8-AA00-1FE14C1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987DC-DF61-4A1F-BD9F-6475D537C1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1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EC4CDEF-4BDE-40FC-BAD3-5AF6702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EA66-9434-4F06-B931-BCD6F5533365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6A02937-3EF2-41D2-8E7B-02100EAC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5E47843-B4D8-4E8B-B827-0EB08C41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83B-02B3-483E-B584-D9FD10244A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8584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323C8D-D971-43EC-8A8F-CA49EDE9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4A56-0CB6-459D-B192-CFC1F791E45E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3ADC56A-D68E-4130-BB68-9C00FE3B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0C82E9C-AFB5-46F7-B203-0BA5F052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42D3-2747-43E7-BAF9-FBCB57E0217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0260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26989B-AAAE-4E92-B7A6-002BAC8C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BBEF-17A8-4AFD-A824-27D77A8B06B7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DDF1E8-7BFA-4340-A3C2-61AC5B40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6BF86-623F-416D-938A-F9CFF54A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E8DEA-7DFF-4449-A271-8C8BB8F57C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9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A74E89-466E-4453-B74B-488346FC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B527-7E3D-4D38-9578-808698C53472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195A29-CFEA-44E4-BA65-5C9995BD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475B51-F8E7-4FC8-93F7-23500B2B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5C63A-F28D-44CA-957B-4CBEF46599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241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D67AAB-440C-4A69-8AA0-CF1A2B82E005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E72DA-D1B2-428E-B295-5B8B0FDA7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24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>
            <a:extLst>
              <a:ext uri="{FF2B5EF4-FFF2-40B4-BE49-F238E27FC236}">
                <a16:creationId xmlns:a16="http://schemas.microsoft.com/office/drawing/2014/main" id="{65E1AA29-386A-4833-9E75-876CE7B47B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051" name="Segnaposto testo 2">
            <a:extLst>
              <a:ext uri="{FF2B5EF4-FFF2-40B4-BE49-F238E27FC236}">
                <a16:creationId xmlns:a16="http://schemas.microsoft.com/office/drawing/2014/main" id="{D641C36A-42BB-433C-9407-A50D73F87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ABBC55-4942-4BE8-8FAF-A7DD274B3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rgbClr val="FFFFFF"/>
                </a:solidFill>
                <a:effectLst/>
                <a:latin typeface="Calibri" pitchFamily="34" charset="0"/>
              </a:defRPr>
            </a:lvl1pPr>
          </a:lstStyle>
          <a:p>
            <a:pPr>
              <a:defRPr/>
            </a:pPr>
            <a:fld id="{CA79DCF9-4D68-4126-AA2C-0B11B56C532B}" type="datetime1">
              <a:rPr lang="it-IT"/>
              <a:pPr>
                <a:defRPr/>
              </a:pPr>
              <a:t>11/03/2023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69C017-96D2-450E-A301-4F0FA7BE5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2A4B0E-9154-4E79-896F-3FB8130C3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rgbClr val="FFFFFF"/>
                </a:solidFill>
                <a:effectLst/>
              </a:defRPr>
            </a:lvl1pPr>
          </a:lstStyle>
          <a:p>
            <a:fld id="{16EC44B4-636E-43F1-9CAA-BE7120D234C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4272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1711325" y="5734050"/>
            <a:ext cx="61737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it-IT" altLang="it-IT" sz="1000" dirty="0">
                <a:solidFill>
                  <a:schemeClr val="tx1"/>
                </a:solidFill>
              </a:rPr>
              <a:t>Corso dei Mille, 517 – 90047 PARTINICO tel. 0918781948 / 0918782815 – fax 0918781274</a:t>
            </a:r>
          </a:p>
          <a:p>
            <a:pPr algn="ctr">
              <a:buFont typeface="Arial" charset="0"/>
              <a:buNone/>
              <a:defRPr/>
            </a:pPr>
            <a:r>
              <a:rPr lang="it-IT" altLang="it-IT" sz="1000" dirty="0">
                <a:solidFill>
                  <a:schemeClr val="tx1"/>
                </a:solidFill>
              </a:rPr>
              <a:t>www.itdallachiesa.gov.it  -  patd09000p@istruzione.it</a:t>
            </a:r>
          </a:p>
          <a:p>
            <a:pPr algn="ctr">
              <a:buFont typeface="Arial" charset="0"/>
              <a:buNone/>
              <a:defRPr/>
            </a:pPr>
            <a:r>
              <a:rPr lang="it-IT" altLang="it-IT" sz="1000" dirty="0">
                <a:solidFill>
                  <a:schemeClr val="tx1"/>
                </a:solidFill>
              </a:rPr>
              <a:t>                    </a:t>
            </a:r>
          </a:p>
          <a:p>
            <a:pPr algn="ctr">
              <a:buFont typeface="Arial" charset="0"/>
              <a:buNone/>
              <a:defRPr/>
            </a:pPr>
            <a:r>
              <a:rPr lang="it-IT" altLang="it-IT" sz="1000" dirty="0">
                <a:solidFill>
                  <a:schemeClr val="tx1"/>
                </a:solidFill>
              </a:rPr>
              <a:t>                  IT CARLO ALBERTO DALLA CHIESA</a:t>
            </a:r>
          </a:p>
          <a:p>
            <a:pPr algn="ctr">
              <a:buFont typeface="Arial" charset="0"/>
              <a:buNone/>
              <a:defRPr/>
            </a:pPr>
            <a:endParaRPr lang="it-IT" altLang="it-IT" sz="1000" dirty="0">
              <a:solidFill>
                <a:schemeClr val="tx1"/>
              </a:solidFill>
            </a:endParaRPr>
          </a:p>
        </p:txBody>
      </p:sp>
      <p:pic>
        <p:nvPicPr>
          <p:cNvPr id="13315" name="Picture 5" descr="LOGO_PRESENTAZION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0"/>
            <a:ext cx="1449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711325" y="189132"/>
            <a:ext cx="70802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“IT DALLA CHIESA” </a:t>
            </a:r>
          </a:p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it-IT" altLang="it-IT" b="1" dirty="0">
                <a:solidFill>
                  <a:schemeClr val="tx1"/>
                </a:solidFill>
              </a:rPr>
              <a:t>SCHOOL IN PARTINICO</a:t>
            </a:r>
            <a:br>
              <a:rPr lang="it-IT" altLang="it-IT" b="1" dirty="0">
                <a:solidFill>
                  <a:schemeClr val="tx1"/>
                </a:solidFill>
              </a:rPr>
            </a:br>
            <a:r>
              <a:rPr lang="it-IT" altLang="it-IT" b="1" dirty="0">
                <a:solidFill>
                  <a:schemeClr val="tx1"/>
                </a:solidFill>
              </a:rPr>
              <a:t>PARTINICO</a:t>
            </a:r>
          </a:p>
        </p:txBody>
      </p:sp>
      <p:pic>
        <p:nvPicPr>
          <p:cNvPr id="13317" name="Picture 7" descr="i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18" y="1593851"/>
            <a:ext cx="760498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fac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6335713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673100" y="1511300"/>
            <a:ext cx="7759700" cy="414020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it-IT" alt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Palermo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F7ACCFA-A5AA-4B88-8BC5-9931AE26E66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9793" y="1997474"/>
            <a:ext cx="3657600" cy="1454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capital city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largest</a:t>
            </a:r>
            <a:r>
              <a:rPr lang="it-IT" dirty="0"/>
              <a:t> in Italy.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in the west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Sicily</a:t>
            </a:r>
            <a:r>
              <a:rPr lang="it-IT" dirty="0"/>
              <a:t>.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 </a:t>
            </a:r>
            <a:r>
              <a:rPr lang="it-IT" dirty="0" err="1"/>
              <a:t>tourist</a:t>
            </a:r>
            <a:r>
              <a:rPr lang="it-IT" dirty="0"/>
              <a:t> </a:t>
            </a:r>
            <a:r>
              <a:rPr lang="it-IT" dirty="0" err="1"/>
              <a:t>attractions</a:t>
            </a:r>
            <a:r>
              <a:rPr lang="it-IT" dirty="0"/>
              <a:t> in Palermo are: Palermo </a:t>
            </a:r>
            <a:r>
              <a:rPr lang="it-IT" dirty="0" err="1"/>
              <a:t>Cathedral</a:t>
            </a:r>
            <a:r>
              <a:rPr lang="it-IT" dirty="0"/>
              <a:t>, Norman Palace, the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corners</a:t>
            </a:r>
            <a:r>
              <a:rPr lang="it-IT" dirty="0"/>
              <a:t>, Cappella Palatina. 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5393C8-F3C0-497C-BFC0-FD434169D3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985763"/>
            <a:ext cx="24384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570"/>
            <a:ext cx="7467600" cy="1143000"/>
          </a:xfrm>
        </p:spPr>
        <p:txBody>
          <a:bodyPr/>
          <a:lstStyle/>
          <a:p>
            <a:r>
              <a:rPr lang="it-IT" dirty="0"/>
              <a:t>Partinico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14268"/>
            <a:ext cx="3657600" cy="4572000"/>
          </a:xfrm>
        </p:spPr>
        <p:txBody>
          <a:bodyPr>
            <a:normAutofit/>
          </a:bodyPr>
          <a:lstStyle/>
          <a:p>
            <a:r>
              <a:rPr lang="it-IT" dirty="0"/>
              <a:t>Partinico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town</a:t>
            </a:r>
            <a:r>
              <a:rPr lang="it-IT" dirty="0"/>
              <a:t> of </a:t>
            </a:r>
            <a:r>
              <a:rPr lang="it-IT" dirty="0" err="1"/>
              <a:t>about</a:t>
            </a:r>
            <a:r>
              <a:rPr lang="it-IT" dirty="0"/>
              <a:t> 32.000 </a:t>
            </a:r>
            <a:r>
              <a:rPr lang="it-IT" dirty="0" err="1"/>
              <a:t>inhabitants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school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situated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near</a:t>
            </a:r>
            <a:r>
              <a:rPr lang="it-IT" dirty="0"/>
              <a:t> Palermo and Trapani. In Partinico </a:t>
            </a:r>
            <a:r>
              <a:rPr lang="it-IT" dirty="0" err="1"/>
              <a:t>there</a:t>
            </a:r>
            <a:r>
              <a:rPr lang="it-IT" dirty="0"/>
              <a:t> are some  </a:t>
            </a:r>
            <a:r>
              <a:rPr lang="it-IT" dirty="0" err="1"/>
              <a:t>monuments</a:t>
            </a:r>
            <a:r>
              <a:rPr lang="it-IT" dirty="0"/>
              <a:t>: “Palchetto Musicale”,  “Cantina Borbonica” and some </a:t>
            </a:r>
            <a:r>
              <a:rPr lang="it-IT" dirty="0" err="1"/>
              <a:t>churches</a:t>
            </a:r>
            <a:r>
              <a:rPr lang="it-IT" dirty="0"/>
              <a:t>. 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323BA7-81C6-4A2F-BC3F-A0EC0F4702C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570880"/>
            <a:ext cx="3657600" cy="2436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F1D8AE4-70C5-4421-955D-C459DEB55A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54" y="798501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22864822">
            <a:extLst>
              <a:ext uri="{FF2B5EF4-FFF2-40B4-BE49-F238E27FC236}">
                <a16:creationId xmlns:a16="http://schemas.microsoft.com/office/drawing/2014/main" id="{2BE202AF-F710-4BA4-AF6D-188C1A41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23" y="237271"/>
            <a:ext cx="2241577" cy="2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F75F6E08-592F-45C1-80E2-B19B72E7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14156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it-IT" b="1" dirty="0">
                <a:ea typeface="ＭＳ Ｐゴシック" panose="020B0600070205080204" pitchFamily="34" charset="-128"/>
              </a:rPr>
              <a:t>Near </a:t>
            </a:r>
            <a:r>
              <a:rPr lang="en-US" altLang="it-IT" b="1" dirty="0" err="1">
                <a:ea typeface="ＭＳ Ｐゴシック" panose="020B0600070205080204" pitchFamily="34" charset="-128"/>
              </a:rPr>
              <a:t>Partinico</a:t>
            </a:r>
            <a:r>
              <a:rPr lang="en-US" altLang="it-IT" b="1" dirty="0">
                <a:ea typeface="ＭＳ Ｐゴシック" panose="020B0600070205080204" pitchFamily="34" charset="-128"/>
              </a:rPr>
              <a:t>, there are wonderful beaches and natural reserves, Greek archaeological sites like Segesta and </a:t>
            </a:r>
            <a:r>
              <a:rPr lang="en-US" altLang="it-IT" b="1" dirty="0" err="1">
                <a:ea typeface="ＭＳ Ｐゴシック" panose="020B0600070205080204" pitchFamily="34" charset="-128"/>
              </a:rPr>
              <a:t>Selinunte</a:t>
            </a:r>
            <a:r>
              <a:rPr lang="en-US" altLang="it-IT" b="1" dirty="0">
                <a:ea typeface="ＭＳ Ｐゴシック" panose="020B0600070205080204" pitchFamily="34" charset="-128"/>
              </a:rPr>
              <a:t>, the medieval town of </a:t>
            </a:r>
            <a:r>
              <a:rPr lang="en-US" altLang="it-IT" b="1" dirty="0" err="1">
                <a:ea typeface="ＭＳ Ｐゴシック" panose="020B0600070205080204" pitchFamily="34" charset="-128"/>
              </a:rPr>
              <a:t>Erice</a:t>
            </a:r>
            <a:r>
              <a:rPr lang="en-US" altLang="it-IT" b="1" dirty="0">
                <a:ea typeface="ＭＳ Ｐゴシック" panose="020B0600070205080204" pitchFamily="34" charset="-128"/>
              </a:rPr>
              <a:t>, the Arab-Norman style Cathedrals and Chapels and the magnificence of Baroque churches in Palermo (UNESCO World Heritage sites). </a:t>
            </a:r>
            <a:endParaRPr lang="it-IT" altLang="it-IT" b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82CD07D4-1DCB-4A99-BB40-BB8D1614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The best of Partinico</a:t>
            </a:r>
            <a:br>
              <a:rPr lang="it-IT" altLang="it-IT">
                <a:ea typeface="ＭＳ Ｐゴシック" panose="020B0600070205080204" pitchFamily="34" charset="-128"/>
              </a:rPr>
            </a:br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9221" name="Picture 6" descr="23306198">
            <a:extLst>
              <a:ext uri="{FF2B5EF4-FFF2-40B4-BE49-F238E27FC236}">
                <a16:creationId xmlns:a16="http://schemas.microsoft.com/office/drawing/2014/main" id="{8A3D3073-6354-444A-9A8A-EE0F5E44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114193"/>
            <a:ext cx="15351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>
            <a:extLst>
              <a:ext uri="{FF2B5EF4-FFF2-40B4-BE49-F238E27FC236}">
                <a16:creationId xmlns:a16="http://schemas.microsoft.com/office/drawing/2014/main" id="{F707547C-AFAB-4BEC-9A50-39B39FE8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1918066"/>
            <a:ext cx="2345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Palchetto della Musica 1875 (by night)</a:t>
            </a:r>
          </a:p>
        </p:txBody>
      </p:sp>
      <p:pic>
        <p:nvPicPr>
          <p:cNvPr id="9223" name="Picture 9" descr="Foto">
            <a:extLst>
              <a:ext uri="{FF2B5EF4-FFF2-40B4-BE49-F238E27FC236}">
                <a16:creationId xmlns:a16="http://schemas.microsoft.com/office/drawing/2014/main" id="{2CCB93BC-9A55-404D-B376-25785E44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82900"/>
            <a:ext cx="1905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0">
            <a:extLst>
              <a:ext uri="{FF2B5EF4-FFF2-40B4-BE49-F238E27FC236}">
                <a16:creationId xmlns:a16="http://schemas.microsoft.com/office/drawing/2014/main" id="{3D632428-753A-4879-8CF0-B3FD3B32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3613150"/>
            <a:ext cx="356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Maria SS Del Carmelo Church and the Annexed Monastery</a:t>
            </a:r>
            <a:r>
              <a:rPr kumimoji="0" lang="en-GB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9225" name="Rectangle 12">
            <a:extLst>
              <a:ext uri="{FF2B5EF4-FFF2-40B4-BE49-F238E27FC236}">
                <a16:creationId xmlns:a16="http://schemas.microsoft.com/office/drawing/2014/main" id="{CE90503A-3262-4BA8-9AF8-327B0AACC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3895725"/>
            <a:ext cx="54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(1634)</a:t>
            </a:r>
            <a:endParaRPr kumimoji="0" lang="it-IT" alt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226" name="Picture 13" descr="22864677">
            <a:extLst>
              <a:ext uri="{FF2B5EF4-FFF2-40B4-BE49-F238E27FC236}">
                <a16:creationId xmlns:a16="http://schemas.microsoft.com/office/drawing/2014/main" id="{845C676C-9AA5-4226-A2B5-5754D78C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686300"/>
            <a:ext cx="11731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5">
            <a:extLst>
              <a:ext uri="{FF2B5EF4-FFF2-40B4-BE49-F238E27FC236}">
                <a16:creationId xmlns:a16="http://schemas.microsoft.com/office/drawing/2014/main" id="{A4BBB91E-CEB1-4AF3-B3E7-76CD7CF91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5559425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S. Leonard Church (1634)</a:t>
            </a:r>
          </a:p>
        </p:txBody>
      </p:sp>
      <p:pic>
        <p:nvPicPr>
          <p:cNvPr id="9228" name="Picture 18" descr="Pim0032">
            <a:extLst>
              <a:ext uri="{FF2B5EF4-FFF2-40B4-BE49-F238E27FC236}">
                <a16:creationId xmlns:a16="http://schemas.microsoft.com/office/drawing/2014/main" id="{7F34DAAB-0D1B-47A1-A9C0-053F9336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289425"/>
            <a:ext cx="17462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0" descr="Pim0035">
            <a:extLst>
              <a:ext uri="{FF2B5EF4-FFF2-40B4-BE49-F238E27FC236}">
                <a16:creationId xmlns:a16="http://schemas.microsoft.com/office/drawing/2014/main" id="{6DD1ADE6-77B9-46D4-833A-1B241512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81488"/>
            <a:ext cx="18288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2" descr="infiorata 2003 - palazzo dei carmelitani_SMALL.jpg">
            <a:extLst>
              <a:ext uri="{FF2B5EF4-FFF2-40B4-BE49-F238E27FC236}">
                <a16:creationId xmlns:a16="http://schemas.microsoft.com/office/drawing/2014/main" id="{7B3B0DAB-691F-4751-9BDB-9E88DCBD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3046413"/>
            <a:ext cx="123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719C52A6-081F-4A67-998D-4057AF5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The best of Partinico</a:t>
            </a:r>
          </a:p>
        </p:txBody>
      </p:sp>
      <p:sp>
        <p:nvSpPr>
          <p:cNvPr id="10243" name="Segnaposto contenuto 2">
            <a:extLst>
              <a:ext uri="{FF2B5EF4-FFF2-40B4-BE49-F238E27FC236}">
                <a16:creationId xmlns:a16="http://schemas.microsoft.com/office/drawing/2014/main" id="{0F229B67-59FC-42B6-87A0-FB75A0315046}"/>
              </a:ext>
            </a:extLst>
          </p:cNvPr>
          <p:cNvSpPr>
            <a:spLocks/>
          </p:cNvSpPr>
          <p:nvPr/>
        </p:nvSpPr>
        <p:spPr bwMode="auto">
          <a:xfrm>
            <a:off x="457200" y="1104900"/>
            <a:ext cx="82296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27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44" name="Picture 5" descr="11341538">
            <a:extLst>
              <a:ext uri="{FF2B5EF4-FFF2-40B4-BE49-F238E27FC236}">
                <a16:creationId xmlns:a16="http://schemas.microsoft.com/office/drawing/2014/main" id="{C979D8E3-E3BF-46D1-A9F3-736733C4AD3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84300"/>
            <a:ext cx="2741613" cy="1831975"/>
          </a:xfrm>
        </p:spPr>
      </p:pic>
      <p:sp>
        <p:nvSpPr>
          <p:cNvPr id="10245" name="Rectangle 6">
            <a:extLst>
              <a:ext uri="{FF2B5EF4-FFF2-40B4-BE49-F238E27FC236}">
                <a16:creationId xmlns:a16="http://schemas.microsoft.com/office/drawing/2014/main" id="{49CB2231-BE6B-4A6E-86DD-794C76A16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1566863"/>
            <a:ext cx="288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“Otto Cannoli” Fountain in “Duomo” Square</a:t>
            </a:r>
            <a:r>
              <a:rPr kumimoji="0" lang="it-IT" alt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pic>
        <p:nvPicPr>
          <p:cNvPr id="10246" name="Picture 7" descr="22864726">
            <a:extLst>
              <a:ext uri="{FF2B5EF4-FFF2-40B4-BE49-F238E27FC236}">
                <a16:creationId xmlns:a16="http://schemas.microsoft.com/office/drawing/2014/main" id="{280553AD-56C9-4C9F-B9C3-CF7BFE5E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8700"/>
            <a:ext cx="2540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8">
            <a:extLst>
              <a:ext uri="{FF2B5EF4-FFF2-40B4-BE49-F238E27FC236}">
                <a16:creationId xmlns:a16="http://schemas.microsoft.com/office/drawing/2014/main" id="{6581402F-D7C6-4D6F-BC74-465365554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3589338"/>
            <a:ext cx="301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Cathedral “Maria SS Annunziata” (1552-1570)</a:t>
            </a:r>
          </a:p>
        </p:txBody>
      </p:sp>
      <p:pic>
        <p:nvPicPr>
          <p:cNvPr id="10248" name="Picture 10" descr="9148483">
            <a:extLst>
              <a:ext uri="{FF2B5EF4-FFF2-40B4-BE49-F238E27FC236}">
                <a16:creationId xmlns:a16="http://schemas.microsoft.com/office/drawing/2014/main" id="{01B318C2-6D8D-48D1-9248-A8F237E0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184275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4">
            <a:extLst>
              <a:ext uri="{FF2B5EF4-FFF2-40B4-BE49-F238E27FC236}">
                <a16:creationId xmlns:a16="http://schemas.microsoft.com/office/drawing/2014/main" id="{0A8EFB38-A659-4BA2-8B5F-E11439060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188" y="3344863"/>
            <a:ext cx="2373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Monument to the Unknown Soldier</a:t>
            </a:r>
          </a:p>
        </p:txBody>
      </p:sp>
      <p:pic>
        <p:nvPicPr>
          <p:cNvPr id="10250" name="Picture 18" descr="torre bonura_SMALL.jpg">
            <a:extLst>
              <a:ext uri="{FF2B5EF4-FFF2-40B4-BE49-F238E27FC236}">
                <a16:creationId xmlns:a16="http://schemas.microsoft.com/office/drawing/2014/main" id="{ADC2778F-86FA-4434-BB0B-4F97F63C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214813"/>
            <a:ext cx="14700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9">
            <a:extLst>
              <a:ext uri="{FF2B5EF4-FFF2-40B4-BE49-F238E27FC236}">
                <a16:creationId xmlns:a16="http://schemas.microsoft.com/office/drawing/2014/main" id="{C51C8803-839A-4C92-B3EE-F2A5BA861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5867400"/>
            <a:ext cx="1316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69C8FE"/>
                    </a:outerShdw>
                  </a:cont>
                  <a:cont type="tree" name="">
                    <a:effect ref="fillLine"/>
                    <a:outerShdw dist="38100" dir="2700000" algn="tl">
                      <a:srgbClr val="0D4E72"/>
                    </a:outerShdw>
                  </a:cont>
                  <a:effect ref="fillLine"/>
                </a:effectDag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“Bonura Tower”</a:t>
            </a:r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04DE60-3C12-47BA-8301-0AB8129BA1A1}"/>
              </a:ext>
            </a:extLst>
          </p:cNvPr>
          <p:cNvSpPr txBox="1"/>
          <p:nvPr/>
        </p:nvSpPr>
        <p:spPr>
          <a:xfrm>
            <a:off x="683567" y="1"/>
            <a:ext cx="78488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b="1" dirty="0">
              <a:solidFill>
                <a:srgbClr val="FF0000"/>
              </a:solidFill>
            </a:endParaRPr>
          </a:p>
          <a:p>
            <a:endParaRPr lang="it-IT" sz="4000" b="1" dirty="0">
              <a:solidFill>
                <a:srgbClr val="FF0000"/>
              </a:solidFill>
            </a:endParaRP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                     </a:t>
            </a:r>
          </a:p>
          <a:p>
            <a:pPr algn="ctr"/>
            <a:endParaRPr lang="it-IT" sz="4000" b="1" dirty="0">
              <a:solidFill>
                <a:srgbClr val="FF0000"/>
              </a:solidFill>
            </a:endParaRPr>
          </a:p>
          <a:p>
            <a:pPr algn="ctr"/>
            <a:r>
              <a:rPr lang="it-IT" sz="4000" b="1" dirty="0" err="1">
                <a:solidFill>
                  <a:srgbClr val="FF0000"/>
                </a:solidFill>
              </a:rPr>
              <a:t>…for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your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attention</a:t>
            </a:r>
            <a:r>
              <a:rPr lang="it-IT" sz="4000" b="1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I </a:t>
            </a:r>
            <a:r>
              <a:rPr lang="it-IT" sz="4000" b="1" dirty="0" err="1">
                <a:solidFill>
                  <a:srgbClr val="FF0000"/>
                </a:solidFill>
              </a:rPr>
              <a:t>wish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you</a:t>
            </a:r>
            <a:r>
              <a:rPr lang="it-IT" sz="4000" b="1" dirty="0">
                <a:solidFill>
                  <a:srgbClr val="FF0000"/>
                </a:solidFill>
              </a:rPr>
              <a:t> a </a:t>
            </a:r>
            <a:r>
              <a:rPr lang="it-IT" sz="4000" b="1" dirty="0" err="1">
                <a:solidFill>
                  <a:srgbClr val="FF0000"/>
                </a:solidFill>
              </a:rPr>
              <a:t>lot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of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joy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for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your</a:t>
            </a:r>
            <a:r>
              <a:rPr lang="it-IT" sz="4000" b="1" dirty="0">
                <a:solidFill>
                  <a:srgbClr val="FF0000"/>
                </a:solidFill>
              </a:rPr>
              <a:t> life and                         </a:t>
            </a:r>
            <a:r>
              <a:rPr lang="it-IT" sz="4000" b="1" dirty="0" err="1">
                <a:solidFill>
                  <a:srgbClr val="FF0000"/>
                </a:solidFill>
              </a:rPr>
              <a:t>for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your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school</a:t>
            </a:r>
            <a:r>
              <a:rPr lang="it-IT" sz="4000" b="1" dirty="0">
                <a:solidFill>
                  <a:srgbClr val="FF0000"/>
                </a:solidFill>
              </a:rPr>
              <a:t> life!!!! </a:t>
            </a:r>
          </a:p>
        </p:txBody>
      </p:sp>
      <p:pic>
        <p:nvPicPr>
          <p:cNvPr id="11267" name="Picture 3" descr="C:\Users\Giusy Settimo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450" y="4941168"/>
            <a:ext cx="4013946" cy="1656184"/>
          </a:xfrm>
          <a:prstGeom prst="rect">
            <a:avLst/>
          </a:prstGeom>
          <a:noFill/>
        </p:spPr>
      </p:pic>
      <p:pic>
        <p:nvPicPr>
          <p:cNvPr id="11268" name="Picture 4" descr="C:\Users\Giusy Settimo\Desktop\p1110622 - copy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4668614" cy="211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88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078236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it-IT" sz="4500" dirty="0" err="1"/>
              <a:t>We</a:t>
            </a:r>
            <a:r>
              <a:rPr lang="it-IT" sz="4500" dirty="0"/>
              <a:t> are </a:t>
            </a:r>
            <a:r>
              <a:rPr lang="it-IT" sz="4500" dirty="0" err="1"/>
              <a:t>students</a:t>
            </a:r>
            <a:r>
              <a:rPr lang="it-IT" sz="4500" dirty="0"/>
              <a:t> of the school  “Carlo Alberto Dalla Chiesa”,                 in Partinico. </a:t>
            </a:r>
            <a:r>
              <a:rPr lang="it-IT" sz="4500" dirty="0" err="1"/>
              <a:t>Our</a:t>
            </a:r>
            <a:r>
              <a:rPr lang="it-IT" sz="4500" dirty="0"/>
              <a:t> school </a:t>
            </a:r>
            <a:r>
              <a:rPr lang="it-IT" sz="4500" dirty="0" err="1"/>
              <a:t>is</a:t>
            </a:r>
            <a:r>
              <a:rPr lang="it-IT" sz="4500" dirty="0"/>
              <a:t> </a:t>
            </a:r>
            <a:r>
              <a:rPr lang="it-IT" sz="4500" dirty="0" err="1"/>
              <a:t>attended</a:t>
            </a:r>
            <a:r>
              <a:rPr lang="it-IT" sz="4500" dirty="0"/>
              <a:t> by </a:t>
            </a:r>
            <a:r>
              <a:rPr lang="it-IT" sz="4500" dirty="0" err="1"/>
              <a:t>about</a:t>
            </a:r>
            <a:r>
              <a:rPr lang="it-IT" sz="4500" dirty="0"/>
              <a:t> 800 </a:t>
            </a:r>
            <a:r>
              <a:rPr lang="it-IT" sz="4500" dirty="0" err="1"/>
              <a:t>students</a:t>
            </a:r>
            <a:r>
              <a:rPr lang="it-IT" sz="4500" dirty="0"/>
              <a:t>. </a:t>
            </a:r>
            <a:r>
              <a:rPr lang="it-IT" sz="4500" dirty="0" err="1"/>
              <a:t>It’s</a:t>
            </a:r>
            <a:r>
              <a:rPr lang="it-IT" sz="4500" dirty="0"/>
              <a:t> a technical high school </a:t>
            </a:r>
            <a:r>
              <a:rPr lang="it-IT" sz="4500" dirty="0" err="1"/>
              <a:t>which</a:t>
            </a:r>
            <a:r>
              <a:rPr lang="it-IT" sz="4500" dirty="0"/>
              <a:t> </a:t>
            </a:r>
            <a:r>
              <a:rPr lang="it-IT" sz="4500" dirty="0" err="1"/>
              <a:t>offers</a:t>
            </a:r>
            <a:r>
              <a:rPr lang="it-IT" sz="4500" dirty="0"/>
              <a:t> </a:t>
            </a:r>
            <a:r>
              <a:rPr lang="it-IT" sz="4500" dirty="0" err="1"/>
              <a:t>different</a:t>
            </a:r>
            <a:r>
              <a:rPr lang="it-IT" sz="4500" dirty="0"/>
              <a:t> and </a:t>
            </a:r>
            <a:r>
              <a:rPr lang="it-IT" sz="4500" dirty="0" err="1"/>
              <a:t>specific</a:t>
            </a:r>
            <a:r>
              <a:rPr lang="it-IT" sz="4500" dirty="0"/>
              <a:t> fields of study, </a:t>
            </a:r>
            <a:r>
              <a:rPr lang="it-IT" sz="4500" dirty="0" err="1"/>
              <a:t>such</a:t>
            </a:r>
            <a:r>
              <a:rPr lang="it-IT" sz="4500" dirty="0"/>
              <a:t> </a:t>
            </a:r>
            <a:r>
              <a:rPr lang="it-IT" sz="4500" dirty="0" err="1"/>
              <a:t>as</a:t>
            </a:r>
            <a:r>
              <a:rPr lang="it-IT" sz="4500" dirty="0"/>
              <a:t>….</a:t>
            </a:r>
          </a:p>
          <a:p>
            <a:pPr algn="ctr">
              <a:lnSpc>
                <a:spcPct val="120000"/>
              </a:lnSpc>
            </a:pPr>
            <a:endParaRPr lang="it-IT" sz="8000" dirty="0"/>
          </a:p>
          <a:p>
            <a:pPr algn="ctr">
              <a:lnSpc>
                <a:spcPct val="120000"/>
              </a:lnSpc>
            </a:pPr>
            <a:endParaRPr lang="it-IT" dirty="0"/>
          </a:p>
        </p:txBody>
      </p:sp>
      <p:pic>
        <p:nvPicPr>
          <p:cNvPr id="2053" name="Picture 5" descr="C:\Users\STUDENTE\Downloads\i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0"/>
            <a:ext cx="8892480" cy="5689626"/>
          </a:xfrm>
          <a:prstGeom prst="rect">
            <a:avLst/>
          </a:prstGeom>
          <a:solidFill>
            <a:srgbClr val="CC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 dirty="0"/>
          </a:p>
        </p:txBody>
      </p:sp>
      <p:sp>
        <p:nvSpPr>
          <p:cNvPr id="7170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430338" y="2276475"/>
            <a:ext cx="2471737" cy="8810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it-IT" altLang="it-IT" b="1" dirty="0"/>
              <a:t>" C.A. DALLA CHIESA “ SCHOOL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it-IT" altLang="it-IT" b="1" dirty="0"/>
              <a:t>PARTINICO</a:t>
            </a:r>
          </a:p>
        </p:txBody>
      </p:sp>
      <p:sp>
        <p:nvSpPr>
          <p:cNvPr id="7171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87400" y="1255713"/>
            <a:ext cx="1762125" cy="565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it-IT" altLang="it-IT" sz="1400" dirty="0">
                <a:solidFill>
                  <a:schemeClr val="bg1"/>
                </a:solidFill>
              </a:rPr>
              <a:t>ECONOMIC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it-IT" altLang="it-IT" sz="1400" dirty="0">
                <a:solidFill>
                  <a:schemeClr val="bg1"/>
                </a:solidFill>
              </a:rPr>
              <a:t>SECTOR</a:t>
            </a:r>
          </a:p>
        </p:txBody>
      </p:sp>
      <p:sp>
        <p:nvSpPr>
          <p:cNvPr id="7172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4788" y="3719513"/>
            <a:ext cx="2451100" cy="566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it-IT" altLang="it-IT" sz="1400" dirty="0">
                <a:solidFill>
                  <a:schemeClr val="bg1"/>
                </a:solidFill>
              </a:rPr>
              <a:t>TECHNOLOGICAL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it-IT" altLang="it-IT" sz="1400" dirty="0">
                <a:solidFill>
                  <a:schemeClr val="bg1"/>
                </a:solidFill>
              </a:rPr>
              <a:t>SECTOR</a:t>
            </a:r>
          </a:p>
        </p:txBody>
      </p:sp>
      <p:sp>
        <p:nvSpPr>
          <p:cNvPr id="7173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56743" y="353218"/>
            <a:ext cx="1871663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it-IT" altLang="it-IT" sz="1200" b="1" dirty="0">
                <a:solidFill>
                  <a:srgbClr val="0070C0"/>
                </a:solidFill>
              </a:rPr>
              <a:t>BUSINESS ADMINISTRATION</a:t>
            </a:r>
          </a:p>
        </p:txBody>
      </p:sp>
      <p:sp>
        <p:nvSpPr>
          <p:cNvPr id="7174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56743" y="1153716"/>
            <a:ext cx="1871663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it-IT" altLang="it-IT" sz="1200" b="1" dirty="0"/>
          </a:p>
          <a:p>
            <a:pPr algn="ctr" eaLnBrk="1" hangingPunct="1">
              <a:buFont typeface="Arial" charset="0"/>
              <a:buNone/>
              <a:defRPr/>
            </a:pPr>
            <a:r>
              <a:rPr lang="it-IT" altLang="it-IT" sz="1200" b="1" dirty="0">
                <a:solidFill>
                  <a:srgbClr val="0070C0"/>
                </a:solidFill>
              </a:rPr>
              <a:t>TOURISM</a:t>
            </a:r>
          </a:p>
          <a:p>
            <a:pPr algn="ctr" eaLnBrk="1" hangingPunct="1">
              <a:buFont typeface="Arial" charset="0"/>
              <a:buNone/>
              <a:defRPr/>
            </a:pPr>
            <a:endParaRPr lang="it-IT" altLang="it-IT" sz="1200" b="1" dirty="0"/>
          </a:p>
        </p:txBody>
      </p:sp>
      <p:sp>
        <p:nvSpPr>
          <p:cNvPr id="7176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10270722" flipV="1">
            <a:off x="5292725" y="1449388"/>
            <a:ext cx="1871663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it-IT" altLang="it-IT" sz="1200" b="1" dirty="0">
                <a:solidFill>
                  <a:srgbClr val="0070C0"/>
                </a:solidFill>
              </a:rPr>
              <a:t>BUSINESS INFORMATION TECHNOLOGY</a:t>
            </a:r>
          </a:p>
        </p:txBody>
      </p:sp>
      <p:sp>
        <p:nvSpPr>
          <p:cNvPr id="7177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47522" y="4077097"/>
            <a:ext cx="1871663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it-IT" altLang="it-IT" sz="1200" b="1" dirty="0">
                <a:solidFill>
                  <a:srgbClr val="0070C0"/>
                </a:solidFill>
              </a:rPr>
              <a:t>ENVIRONMENT, SURVEYING AND CONSTRUCTION MANAGEMENT</a:t>
            </a:r>
          </a:p>
        </p:txBody>
      </p:sp>
      <p:sp>
        <p:nvSpPr>
          <p:cNvPr id="7178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499768" y="5022850"/>
            <a:ext cx="1871663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it-IT" altLang="it-IT" sz="1200" b="1" dirty="0">
                <a:solidFill>
                  <a:srgbClr val="0070C0"/>
                </a:solidFill>
              </a:rPr>
              <a:t>CHEMISTRY AND BIOTECHNOLOGY</a:t>
            </a:r>
          </a:p>
        </p:txBody>
      </p:sp>
      <p:pic>
        <p:nvPicPr>
          <p:cNvPr id="21519" name="Immagine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700" y="2090738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" descr="LOGO_PRESENTAZIONE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531" y="5984082"/>
            <a:ext cx="7127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15816" y="3284984"/>
            <a:ext cx="208823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it-IT" altLang="it-IT" sz="1200" b="1" dirty="0">
                <a:solidFill>
                  <a:srgbClr val="0070C0"/>
                </a:solidFill>
              </a:rPr>
              <a:t>COMPUTER SCIENCE AND TELECOMMUNICATIONS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600" dirty="0"/>
              <a:t>         Our school has different floors: the       			    basement, the ground floor, the first floor and the second one.</a:t>
            </a:r>
          </a:p>
          <a:p>
            <a:r>
              <a:rPr lang="it-IT" sz="2600" dirty="0"/>
              <a:t>In the </a:t>
            </a:r>
            <a:r>
              <a:rPr lang="it-IT" sz="2600" dirty="0" err="1"/>
              <a:t>basement</a:t>
            </a:r>
            <a:r>
              <a:rPr lang="it-IT" sz="2600" dirty="0"/>
              <a:t>, </a:t>
            </a:r>
            <a:r>
              <a:rPr lang="it-IT" sz="2600" dirty="0" err="1"/>
              <a:t>there</a:t>
            </a:r>
            <a:r>
              <a:rPr lang="it-IT" sz="2600" dirty="0"/>
              <a:t> are some </a:t>
            </a:r>
            <a:r>
              <a:rPr lang="it-IT" sz="2600" dirty="0" err="1"/>
              <a:t>classrooms</a:t>
            </a:r>
            <a:r>
              <a:rPr lang="it-IT" sz="2600" dirty="0"/>
              <a:t>.</a:t>
            </a:r>
          </a:p>
          <a:p>
            <a:r>
              <a:rPr lang="it-IT" sz="2600" dirty="0"/>
              <a:t>On the ground </a:t>
            </a:r>
            <a:r>
              <a:rPr lang="it-IT" sz="2600" dirty="0" err="1"/>
              <a:t>floor</a:t>
            </a:r>
            <a:r>
              <a:rPr lang="it-IT" sz="2600" dirty="0"/>
              <a:t>, </a:t>
            </a:r>
            <a:r>
              <a:rPr lang="it-IT" sz="2600" dirty="0" err="1"/>
              <a:t>there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a </a:t>
            </a:r>
            <a:r>
              <a:rPr lang="it-IT" sz="2600" dirty="0" err="1"/>
              <a:t>digital</a:t>
            </a:r>
            <a:r>
              <a:rPr lang="it-IT" sz="2600" dirty="0"/>
              <a:t> library and a paper library, a large auditorium, a gym, </a:t>
            </a:r>
            <a:r>
              <a:rPr lang="it-IT" sz="2600" dirty="0" err="1"/>
              <a:t>many</a:t>
            </a:r>
            <a:r>
              <a:rPr lang="it-IT" sz="2600" dirty="0"/>
              <a:t> offices and some </a:t>
            </a:r>
            <a:r>
              <a:rPr lang="it-IT" sz="2600" dirty="0" err="1"/>
              <a:t>classrooms</a:t>
            </a:r>
            <a:endParaRPr lang="it-IT" sz="2600" dirty="0"/>
          </a:p>
          <a:p>
            <a:r>
              <a:rPr lang="it-IT" sz="2600" dirty="0"/>
              <a:t>On the first </a:t>
            </a:r>
            <a:r>
              <a:rPr lang="it-IT" sz="2600" dirty="0" err="1"/>
              <a:t>floor</a:t>
            </a:r>
            <a:r>
              <a:rPr lang="it-IT" sz="2600" dirty="0"/>
              <a:t> and on the </a:t>
            </a:r>
            <a:r>
              <a:rPr lang="it-IT" sz="2600" dirty="0" err="1"/>
              <a:t>second</a:t>
            </a:r>
            <a:r>
              <a:rPr lang="it-IT" sz="2600" dirty="0"/>
              <a:t> </a:t>
            </a:r>
            <a:r>
              <a:rPr lang="it-IT" sz="2600" dirty="0" err="1"/>
              <a:t>one</a:t>
            </a:r>
            <a:r>
              <a:rPr lang="it-IT" sz="2600" dirty="0"/>
              <a:t>, </a:t>
            </a:r>
            <a:r>
              <a:rPr lang="it-IT" sz="2600" dirty="0" err="1"/>
              <a:t>there</a:t>
            </a:r>
            <a:r>
              <a:rPr lang="it-IT" sz="2600" dirty="0"/>
              <a:t> are some </a:t>
            </a:r>
            <a:r>
              <a:rPr lang="it-IT" sz="2600" dirty="0" err="1"/>
              <a:t>classrooms</a:t>
            </a:r>
            <a:r>
              <a:rPr lang="it-IT" sz="2600" dirty="0"/>
              <a:t>.</a:t>
            </a:r>
          </a:p>
          <a:p>
            <a:r>
              <a:rPr lang="it-IT" sz="2600" dirty="0"/>
              <a:t>The </a:t>
            </a:r>
            <a:r>
              <a:rPr lang="it-IT" sz="2600" dirty="0" err="1"/>
              <a:t>branch</a:t>
            </a:r>
            <a:r>
              <a:rPr lang="it-IT" sz="2600" dirty="0"/>
              <a:t> </a:t>
            </a:r>
            <a:r>
              <a:rPr lang="it-IT" sz="2600" dirty="0" err="1"/>
              <a:t>school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a </a:t>
            </a:r>
            <a:r>
              <a:rPr lang="it-IT" sz="2600" dirty="0" err="1"/>
              <a:t>few</a:t>
            </a:r>
            <a:r>
              <a:rPr lang="it-IT" sz="2600" dirty="0"/>
              <a:t> </a:t>
            </a:r>
            <a:r>
              <a:rPr lang="it-IT" sz="2600" dirty="0" err="1"/>
              <a:t>hundred</a:t>
            </a:r>
            <a:r>
              <a:rPr lang="it-IT" sz="2600" dirty="0"/>
              <a:t> </a:t>
            </a:r>
            <a:r>
              <a:rPr lang="it-IT" sz="2600" dirty="0" err="1"/>
              <a:t>meters</a:t>
            </a:r>
            <a:r>
              <a:rPr lang="it-IT" sz="2600" dirty="0"/>
              <a:t> far </a:t>
            </a:r>
            <a:r>
              <a:rPr lang="it-IT" sz="2600" dirty="0" err="1"/>
              <a:t>from</a:t>
            </a:r>
            <a:r>
              <a:rPr lang="it-IT" sz="2600" dirty="0"/>
              <a:t> </a:t>
            </a:r>
            <a:r>
              <a:rPr lang="it-IT" sz="2600" dirty="0" err="1"/>
              <a:t>our</a:t>
            </a:r>
            <a:r>
              <a:rPr lang="it-IT" sz="2600" dirty="0"/>
              <a:t> </a:t>
            </a:r>
            <a:r>
              <a:rPr lang="it-IT" sz="2600" dirty="0" err="1"/>
              <a:t>main</a:t>
            </a:r>
            <a:r>
              <a:rPr lang="it-IT" sz="2600" dirty="0"/>
              <a:t> </a:t>
            </a:r>
            <a:r>
              <a:rPr lang="it-IT" sz="2600" dirty="0" err="1"/>
              <a:t>school</a:t>
            </a:r>
            <a:r>
              <a:rPr lang="it-IT" sz="2600" dirty="0"/>
              <a:t>. </a:t>
            </a: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attended</a:t>
            </a:r>
            <a:r>
              <a:rPr lang="it-IT" sz="2600" dirty="0"/>
              <a:t> </a:t>
            </a:r>
            <a:r>
              <a:rPr lang="it-IT" sz="2600" dirty="0" err="1"/>
              <a:t>by</a:t>
            </a:r>
            <a:r>
              <a:rPr lang="it-IT" sz="2600" dirty="0"/>
              <a:t> the </a:t>
            </a:r>
            <a:r>
              <a:rPr lang="it-IT" sz="2600" dirty="0" err="1"/>
              <a:t>students</a:t>
            </a:r>
            <a:r>
              <a:rPr lang="it-IT" sz="2600" dirty="0"/>
              <a:t> </a:t>
            </a:r>
            <a:r>
              <a:rPr lang="it-IT" sz="2600" dirty="0" err="1"/>
              <a:t>that</a:t>
            </a:r>
            <a:r>
              <a:rPr lang="it-IT" sz="2600" dirty="0"/>
              <a:t> are </a:t>
            </a:r>
            <a:r>
              <a:rPr lang="it-IT" sz="2600" dirty="0" err="1"/>
              <a:t>going</a:t>
            </a:r>
            <a:r>
              <a:rPr lang="it-IT" sz="2600" dirty="0"/>
              <a:t> </a:t>
            </a:r>
            <a:r>
              <a:rPr lang="it-IT" sz="2600" dirty="0" err="1"/>
              <a:t>to</a:t>
            </a:r>
            <a:r>
              <a:rPr lang="it-IT" sz="2600" dirty="0"/>
              <a:t> </a:t>
            </a:r>
            <a:r>
              <a:rPr lang="it-IT" sz="2600" dirty="0" err="1"/>
              <a:t>specialize</a:t>
            </a:r>
            <a:r>
              <a:rPr lang="it-IT" sz="2600" dirty="0"/>
              <a:t> in “</a:t>
            </a:r>
            <a:r>
              <a:rPr lang="it-IT" sz="2600" dirty="0" err="1"/>
              <a:t>tourism</a:t>
            </a:r>
            <a:r>
              <a:rPr lang="it-IT" sz="2600" dirty="0"/>
              <a:t>”. 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3465513" y="0"/>
            <a:ext cx="5221287" cy="6235700"/>
          </a:xfrm>
        </p:spPr>
        <p:txBody>
          <a:bodyPr>
            <a:normAutofit/>
          </a:bodyPr>
          <a:lstStyle/>
          <a:p>
            <a:endParaRPr lang="en-US" sz="2000" dirty="0">
              <a:ea typeface="ＭＳ Ｐゴシック" pitchFamily="34" charset="-128"/>
            </a:endParaRPr>
          </a:p>
          <a:p>
            <a:r>
              <a:rPr lang="en-US" sz="2800" b="1" dirty="0">
                <a:ea typeface="ＭＳ Ｐゴシック" pitchFamily="34" charset="-128"/>
              </a:rPr>
              <a:t>The school has 7 laboratories: </a:t>
            </a:r>
          </a:p>
          <a:p>
            <a:endParaRPr 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ea typeface="ＭＳ Ｐゴシック" pitchFamily="34" charset="-128"/>
              </a:rPr>
              <a:t>	foreign language Lab</a:t>
            </a:r>
          </a:p>
          <a:p>
            <a:endParaRPr lang="en-US" sz="2000" b="1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ea typeface="ＭＳ Ｐゴシック" pitchFamily="34" charset="-128"/>
              </a:rPr>
              <a:t>	ICT Lab </a:t>
            </a:r>
          </a:p>
          <a:p>
            <a:endParaRPr lang="en-US" sz="2000" b="1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ea typeface="ＭＳ Ｐゴシック" pitchFamily="34" charset="-128"/>
              </a:rPr>
              <a:t>	Chemistry Lab</a:t>
            </a:r>
          </a:p>
          <a:p>
            <a:endParaRPr lang="en-US" sz="2000" b="1" dirty="0">
              <a:ea typeface="ＭＳ Ｐゴシック" pitchFamily="34" charset="-128"/>
            </a:endParaRPr>
          </a:p>
          <a:p>
            <a:r>
              <a:rPr lang="en-US" sz="2000" b="1" dirty="0">
                <a:ea typeface="ＭＳ Ｐゴシック" pitchFamily="34" charset="-128"/>
              </a:rPr>
              <a:t>Physics  Lab</a:t>
            </a:r>
          </a:p>
          <a:p>
            <a:endParaRPr lang="en-US" sz="2000" b="1" dirty="0">
              <a:ea typeface="ＭＳ Ｐゴシック" pitchFamily="34" charset="-128"/>
            </a:endParaRPr>
          </a:p>
          <a:p>
            <a:r>
              <a:rPr lang="en-US" sz="2000" b="1" dirty="0">
                <a:ea typeface="ＭＳ Ｐゴシック" pitchFamily="34" charset="-128"/>
              </a:rPr>
              <a:t>every classroom has its LIM and computer wireless connection.</a:t>
            </a:r>
            <a:endParaRPr lang="it-IT" sz="2000" b="1" dirty="0">
              <a:ea typeface="ＭＳ Ｐゴシック" pitchFamily="34" charset="-128"/>
            </a:endParaRPr>
          </a:p>
        </p:txBody>
      </p:sp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501900" cy="3429000"/>
          </a:xfrm>
        </p:spPr>
        <p:txBody>
          <a:bodyPr/>
          <a:lstStyle/>
          <a:p>
            <a:endParaRPr lang="en-US" sz="2000" dirty="0">
              <a:ea typeface="ＭＳ Ｐゴシック" pitchFamily="34" charset="-128"/>
            </a:endParaRPr>
          </a:p>
          <a:p>
            <a:endParaRPr lang="en-US" sz="2000" b="1" dirty="0">
              <a:ea typeface="ＭＳ Ｐゴシック" pitchFamily="34" charset="-128"/>
            </a:endParaRPr>
          </a:p>
          <a:p>
            <a:r>
              <a:rPr lang="en-US" sz="2800" b="1" dirty="0">
                <a:solidFill>
                  <a:srgbClr val="FFFF00"/>
                </a:solidFill>
                <a:ea typeface="ＭＳ Ｐゴシック" pitchFamily="34" charset="-128"/>
              </a:rPr>
              <a:t>“C. A. Dalla Chiesa” School</a:t>
            </a:r>
            <a:endParaRPr lang="it-IT" sz="2800" b="1" dirty="0">
              <a:solidFill>
                <a:srgbClr val="FFFF00"/>
              </a:solidFill>
              <a:ea typeface="ＭＳ Ｐゴシック" pitchFamily="34" charset="-128"/>
            </a:endParaRPr>
          </a:p>
          <a:p>
            <a:endParaRPr lang="en-US" sz="3200" dirty="0">
              <a:ea typeface="ＭＳ Ｐゴシック" pitchFamily="34" charset="-128"/>
            </a:endParaRPr>
          </a:p>
        </p:txBody>
      </p:sp>
      <p:pic>
        <p:nvPicPr>
          <p:cNvPr id="20485" name="Picture 5" descr="LOGO_PRESENTAZION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453" y="404664"/>
            <a:ext cx="12588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a destra 5"/>
          <p:cNvSpPr/>
          <p:nvPr/>
        </p:nvSpPr>
        <p:spPr>
          <a:xfrm>
            <a:off x="3141663" y="2185988"/>
            <a:ext cx="647700" cy="48577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3141663" y="2947988"/>
            <a:ext cx="647700" cy="48577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3141663" y="3671888"/>
            <a:ext cx="647700" cy="48577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136900" y="4379913"/>
            <a:ext cx="647700" cy="48418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3141663" y="5160963"/>
            <a:ext cx="647700" cy="48418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87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1760" y="4005064"/>
            <a:ext cx="6552728" cy="1944216"/>
          </a:xfrm>
        </p:spPr>
        <p:txBody>
          <a:bodyPr>
            <a:normAutofit/>
          </a:bodyPr>
          <a:lstStyle/>
          <a:p>
            <a:r>
              <a:rPr lang="it-IT" dirty="0"/>
              <a:t> PARTINICO - ITALY</a:t>
            </a:r>
          </a:p>
        </p:txBody>
      </p:sp>
      <p:pic>
        <p:nvPicPr>
          <p:cNvPr id="6147" name="Picture 3" descr="C:\Users\Giusy Settimo\Desktop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7"/>
            <a:ext cx="1296144" cy="1028686"/>
          </a:xfrm>
          <a:prstGeom prst="rect">
            <a:avLst/>
          </a:prstGeom>
          <a:noFill/>
        </p:spPr>
      </p:pic>
      <p:pic>
        <p:nvPicPr>
          <p:cNvPr id="6148" name="Picture 4" descr="C:\Users\Giusy Settimo\Desktop\car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20549"/>
            <a:ext cx="3024336" cy="2100539"/>
          </a:xfrm>
          <a:prstGeom prst="rect">
            <a:avLst/>
          </a:prstGeom>
          <a:noFill/>
        </p:spPr>
      </p:pic>
      <p:pic>
        <p:nvPicPr>
          <p:cNvPr id="6149" name="Picture 5" descr="C:\Users\Giusy Settimo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32656"/>
            <a:ext cx="1296144" cy="1296144"/>
          </a:xfrm>
          <a:prstGeom prst="rect">
            <a:avLst/>
          </a:prstGeom>
          <a:noFill/>
        </p:spPr>
      </p:pic>
      <p:pic>
        <p:nvPicPr>
          <p:cNvPr id="6150" name="Picture 6" descr="C:\Users\Giusy Settimo\Desktop\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-1"/>
            <a:ext cx="2232248" cy="3153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ITALY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/>
              <a:t>Today</a:t>
            </a:r>
            <a:r>
              <a:rPr lang="it-IT" dirty="0"/>
              <a:t> people </a:t>
            </a:r>
            <a:r>
              <a:rPr lang="it-IT" dirty="0" err="1"/>
              <a:t>mainly</a:t>
            </a:r>
            <a:r>
              <a:rPr lang="it-IT" dirty="0"/>
              <a:t> come </a:t>
            </a:r>
            <a:r>
              <a:rPr lang="it-IT" dirty="0" err="1"/>
              <a:t>to</a:t>
            </a:r>
            <a:r>
              <a:rPr lang="it-IT" dirty="0"/>
              <a:t> Italy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rich</a:t>
            </a:r>
            <a:r>
              <a:rPr lang="it-IT" dirty="0"/>
              <a:t> art, </a:t>
            </a:r>
            <a:r>
              <a:rPr lang="it-IT" dirty="0" err="1"/>
              <a:t>history</a:t>
            </a:r>
            <a:r>
              <a:rPr lang="it-IT" dirty="0"/>
              <a:t>, </a:t>
            </a:r>
            <a:r>
              <a:rPr lang="it-IT" dirty="0" err="1"/>
              <a:t>cuisine</a:t>
            </a:r>
            <a:r>
              <a:rPr lang="it-IT" dirty="0"/>
              <a:t>, fashion, culture, </a:t>
            </a:r>
            <a:r>
              <a:rPr lang="it-IT" dirty="0" err="1"/>
              <a:t>beaches</a:t>
            </a:r>
            <a:r>
              <a:rPr lang="it-IT" dirty="0"/>
              <a:t>, </a:t>
            </a:r>
            <a:r>
              <a:rPr lang="it-IT" dirty="0" err="1"/>
              <a:t>mountains</a:t>
            </a:r>
            <a:r>
              <a:rPr lang="it-IT" dirty="0"/>
              <a:t> and </a:t>
            </a:r>
            <a:r>
              <a:rPr lang="it-IT" dirty="0" err="1"/>
              <a:t>monuments</a:t>
            </a:r>
            <a:r>
              <a:rPr lang="it-IT" dirty="0"/>
              <a:t>. Italy’s capital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Rome</a:t>
            </a:r>
            <a:r>
              <a:rPr lang="it-IT" dirty="0"/>
              <a:t> and in </a:t>
            </a:r>
            <a:r>
              <a:rPr lang="it-IT" dirty="0" err="1"/>
              <a:t>Rome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Papal</a:t>
            </a:r>
            <a:r>
              <a:rPr lang="it-IT" dirty="0"/>
              <a:t> Basilica </a:t>
            </a:r>
            <a:r>
              <a:rPr lang="it-IT" dirty="0" err="1"/>
              <a:t>of</a:t>
            </a:r>
            <a:r>
              <a:rPr lang="it-IT" dirty="0"/>
              <a:t> Saint Peter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Vatican</a:t>
            </a:r>
            <a:r>
              <a:rPr lang="it-IT" dirty="0"/>
              <a:t> City. </a:t>
            </a:r>
          </a:p>
        </p:txBody>
      </p:sp>
      <p:pic>
        <p:nvPicPr>
          <p:cNvPr id="5" name="Segnaposto contenuto 4" descr="tour-vatican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4929198"/>
            <a:ext cx="2764213" cy="15737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6" name="Picture 4" descr="Risultati immagini per r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3429024" cy="2324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Sicily</a:t>
            </a:r>
            <a:r>
              <a:rPr lang="it-IT" dirty="0"/>
              <a:t>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660232" y="274320"/>
            <a:ext cx="1944216" cy="5458936"/>
          </a:xfrm>
        </p:spPr>
        <p:txBody>
          <a:bodyPr>
            <a:normAutofit/>
          </a:bodyPr>
          <a:lstStyle/>
          <a:p>
            <a:r>
              <a:rPr lang="it-IT" sz="1600" dirty="0" err="1"/>
              <a:t>Sicily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the </a:t>
            </a:r>
            <a:r>
              <a:rPr lang="it-IT" sz="1600" dirty="0" err="1"/>
              <a:t>largest</a:t>
            </a:r>
            <a:r>
              <a:rPr lang="it-IT" sz="1600" dirty="0"/>
              <a:t> </a:t>
            </a:r>
            <a:r>
              <a:rPr lang="it-IT" sz="1600" dirty="0" err="1"/>
              <a:t>island</a:t>
            </a:r>
            <a:r>
              <a:rPr lang="it-IT" sz="1600" dirty="0"/>
              <a:t> in Italy.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famous</a:t>
            </a:r>
            <a:r>
              <a:rPr lang="it-IT" sz="1600" dirty="0"/>
              <a:t> </a:t>
            </a:r>
            <a:r>
              <a:rPr lang="it-IT" sz="1600" dirty="0" err="1"/>
              <a:t>for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</a:t>
            </a:r>
            <a:r>
              <a:rPr lang="it-IT" sz="1600" dirty="0" err="1"/>
              <a:t>archeology</a:t>
            </a:r>
            <a:r>
              <a:rPr lang="it-IT" sz="1600" dirty="0"/>
              <a:t>, art, </a:t>
            </a:r>
            <a:r>
              <a:rPr lang="it-IT" sz="1600" dirty="0" err="1"/>
              <a:t>seascape</a:t>
            </a:r>
            <a:r>
              <a:rPr lang="it-IT" sz="1600" dirty="0"/>
              <a:t>, </a:t>
            </a:r>
            <a:r>
              <a:rPr lang="it-IT" sz="1600" dirty="0" err="1"/>
              <a:t>mild</a:t>
            </a:r>
            <a:r>
              <a:rPr lang="it-IT" sz="1600" dirty="0"/>
              <a:t> </a:t>
            </a:r>
            <a:r>
              <a:rPr lang="it-IT" sz="1600" dirty="0" err="1"/>
              <a:t>climate</a:t>
            </a:r>
            <a:r>
              <a:rPr lang="it-IT" sz="1600" dirty="0"/>
              <a:t> and </a:t>
            </a:r>
            <a:r>
              <a:rPr lang="it-IT" sz="1600" dirty="0" err="1"/>
              <a:t>unique</a:t>
            </a:r>
            <a:r>
              <a:rPr lang="it-IT" sz="1600" dirty="0"/>
              <a:t> </a:t>
            </a:r>
            <a:r>
              <a:rPr lang="it-IT" sz="1600" dirty="0" err="1"/>
              <a:t>cuisine</a:t>
            </a:r>
            <a:r>
              <a:rPr lang="it-IT" sz="1600" dirty="0"/>
              <a:t>. </a:t>
            </a:r>
            <a:r>
              <a:rPr lang="it-IT" sz="1600" dirty="0" err="1"/>
              <a:t>It</a:t>
            </a:r>
            <a:r>
              <a:rPr lang="it-IT" sz="1600" dirty="0"/>
              <a:t>’s </a:t>
            </a:r>
            <a:r>
              <a:rPr lang="it-IT" sz="1600" dirty="0" err="1"/>
              <a:t>also</a:t>
            </a:r>
            <a:r>
              <a:rPr lang="it-IT" sz="1600" dirty="0"/>
              <a:t> home </a:t>
            </a:r>
            <a:r>
              <a:rPr lang="it-IT" sz="1600" dirty="0" err="1"/>
              <a:t>to</a:t>
            </a:r>
            <a:r>
              <a:rPr lang="it-IT" sz="1600" dirty="0"/>
              <a:t> Mount Etna, </a:t>
            </a:r>
            <a:r>
              <a:rPr lang="it-IT" sz="1600" dirty="0" err="1"/>
              <a:t>Europe</a:t>
            </a:r>
            <a:r>
              <a:rPr lang="it-IT" sz="1600" dirty="0"/>
              <a:t>’s </a:t>
            </a:r>
            <a:r>
              <a:rPr lang="it-IT" sz="1600" dirty="0" err="1"/>
              <a:t>largest</a:t>
            </a:r>
            <a:r>
              <a:rPr lang="it-IT" sz="1600" dirty="0"/>
              <a:t> </a:t>
            </a:r>
            <a:r>
              <a:rPr lang="it-IT" sz="1600" dirty="0" err="1"/>
              <a:t>active</a:t>
            </a:r>
            <a:r>
              <a:rPr lang="it-IT" sz="1600" dirty="0"/>
              <a:t> vulcano. </a:t>
            </a:r>
            <a:r>
              <a:rPr lang="it-IT" sz="1600" dirty="0" err="1"/>
              <a:t>There</a:t>
            </a:r>
            <a:r>
              <a:rPr lang="it-IT" sz="1600" dirty="0"/>
              <a:t> are </a:t>
            </a:r>
            <a:r>
              <a:rPr lang="it-IT" sz="1600" dirty="0" err="1"/>
              <a:t>smaller</a:t>
            </a:r>
            <a:r>
              <a:rPr lang="it-IT" sz="1600" dirty="0"/>
              <a:t> </a:t>
            </a:r>
            <a:r>
              <a:rPr lang="it-IT" sz="1600" dirty="0" err="1"/>
              <a:t>islands</a:t>
            </a:r>
            <a:r>
              <a:rPr lang="it-IT" sz="1600" dirty="0"/>
              <a:t> </a:t>
            </a:r>
            <a:r>
              <a:rPr lang="it-IT" sz="1600" dirty="0" err="1"/>
              <a:t>such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the </a:t>
            </a:r>
            <a:r>
              <a:rPr lang="it-IT" sz="1600" dirty="0" err="1"/>
              <a:t>Aeolian</a:t>
            </a:r>
            <a:r>
              <a:rPr lang="it-IT" sz="1600" dirty="0"/>
              <a:t>, </a:t>
            </a:r>
            <a:r>
              <a:rPr lang="it-IT" sz="1600" dirty="0" err="1"/>
              <a:t>Aegadean</a:t>
            </a:r>
            <a:r>
              <a:rPr lang="it-IT" sz="1600" dirty="0"/>
              <a:t>,  </a:t>
            </a:r>
            <a:r>
              <a:rPr lang="it-IT" sz="1600" dirty="0" err="1"/>
              <a:t>Pelagian</a:t>
            </a:r>
            <a:r>
              <a:rPr lang="it-IT" sz="1600" dirty="0"/>
              <a:t> </a:t>
            </a:r>
            <a:r>
              <a:rPr lang="it-IT" sz="1600" dirty="0" err="1"/>
              <a:t>archipelagos</a:t>
            </a:r>
            <a:r>
              <a:rPr lang="it-IT" sz="1600" dirty="0"/>
              <a:t> and Pantelleria</a:t>
            </a:r>
            <a:r>
              <a:rPr lang="it-IT" dirty="0"/>
              <a:t>.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C4BEDBC-C267-424B-B7FC-9208C574F8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49714" y="188640"/>
            <a:ext cx="3672408" cy="14427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3B0B098-5377-46F6-8817-14AA451CC1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4637" y="4797152"/>
            <a:ext cx="2494799" cy="159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0B72E0B-5FF0-4C2B-9DEE-91FBE3F009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125436"/>
            <a:ext cx="3368241" cy="24745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Connettore curvo 18">
            <a:extLst>
              <a:ext uri="{FF2B5EF4-FFF2-40B4-BE49-F238E27FC236}">
                <a16:creationId xmlns:a16="http://schemas.microsoft.com/office/drawing/2014/main" id="{AFA292DA-137A-45F1-89D4-6A10AF6D6DD2}"/>
              </a:ext>
            </a:extLst>
          </p:cNvPr>
          <p:cNvCxnSpPr>
            <a:cxnSpLocks/>
          </p:cNvCxnSpPr>
          <p:nvPr/>
        </p:nvCxnSpPr>
        <p:spPr>
          <a:xfrm>
            <a:off x="3201212" y="3303827"/>
            <a:ext cx="2494799" cy="1296144"/>
          </a:xfrm>
          <a:prstGeom prst="curvedConnector3">
            <a:avLst>
              <a:gd name="adj1" fmla="val 998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330C302-964A-4D5F-8309-7FFF27EBFE3F}"/>
              </a:ext>
            </a:extLst>
          </p:cNvPr>
          <p:cNvSpPr/>
          <p:nvPr/>
        </p:nvSpPr>
        <p:spPr>
          <a:xfrm>
            <a:off x="2483768" y="32950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MOUNT ETNA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5DC1FA-A093-4A45-B6B3-4E993E1D1CDE}"/>
              </a:ext>
            </a:extLst>
          </p:cNvPr>
          <p:cNvSpPr txBox="1"/>
          <p:nvPr/>
        </p:nvSpPr>
        <p:spPr>
          <a:xfrm>
            <a:off x="3779912" y="733246"/>
            <a:ext cx="50040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Mount Etna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one of the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representative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symbol of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Sicily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the highest volcano in Europe and one of most active of the world.  Its impressive size (more than 3327 meters high with a diameter of 40 km) overlooks  the whole region. Its spectacular eruptions and its fiery lava flows, have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always aroused the interest of scientists along with the curiosity of visitors from all over the world.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CEBE77-107F-472F-9F47-8A25FE14B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92105"/>
            <a:ext cx="2971800" cy="17430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0C56223-78B6-48FA-9495-5DF4E4BAC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8" y="5032927"/>
            <a:ext cx="2971800" cy="174307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A8EE046-16BA-48D3-BBC6-F5B6FC1EA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1283"/>
            <a:ext cx="29718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3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597</TotalTime>
  <Words>666</Words>
  <Application>Microsoft Office PowerPoint</Application>
  <PresentationFormat>Presentazione su schermo (4:3)</PresentationFormat>
  <Paragraphs>72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Century Schoolbook</vt:lpstr>
      <vt:lpstr>Wingdings</vt:lpstr>
      <vt:lpstr>Wingdings 2</vt:lpstr>
      <vt:lpstr>Loggia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PARTINICO - ITALY</vt:lpstr>
      <vt:lpstr>ITALY</vt:lpstr>
      <vt:lpstr>Sicily </vt:lpstr>
      <vt:lpstr>Presentazione standard di PowerPoint</vt:lpstr>
      <vt:lpstr>Palermo</vt:lpstr>
      <vt:lpstr>Partinico </vt:lpstr>
      <vt:lpstr>Presentazione standard di PowerPoint</vt:lpstr>
      <vt:lpstr>The best of Partinico </vt:lpstr>
      <vt:lpstr>The best of Partinico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HOLIDAYS AND TRADITIONS IN ITALY</dc:title>
  <dc:creator>DOCENTE</dc:creator>
  <cp:lastModifiedBy>Giuseppa Settimo</cp:lastModifiedBy>
  <cp:revision>87</cp:revision>
  <dcterms:created xsi:type="dcterms:W3CDTF">2020-02-10T15:13:49Z</dcterms:created>
  <dcterms:modified xsi:type="dcterms:W3CDTF">2023-03-11T19:58:41Z</dcterms:modified>
</cp:coreProperties>
</file>